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2879C8-668A-4C0B-A713-E1CAB06F0A6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227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2BAD4F-2322-44A8-900B-D2958A619209}" type="slidenum">
              <a:rPr lang="de-DE"/>
              <a:pPr/>
              <a:t>1</a:t>
            </a:fld>
            <a:endParaRPr lang="de-DE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1DC4B-1057-4472-804C-44F09D753CB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69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1A6A6-B323-4F31-8814-CE764861B97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90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E5772-8CEC-4F58-A199-8B57BDB1ED3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924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E40E2-2C77-4A1C-9CF6-89E863324F7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99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65B54-157C-4B31-9C37-CD41F658EA4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48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B6403-B02B-4AF7-92A2-001BC96595A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22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34784-DA9B-4CBF-BC05-1F4E6D7A607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7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4DA70-B0E2-4E85-AD5A-28A47479E50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8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3D3AC-8642-4059-84FB-B6055ABC851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63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26A0D-F2F0-4835-AFDC-4AFCE4DB559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45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DB7D5-E91D-49FB-9E94-DA20C571167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4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CAA08E-B1CF-4181-A5AE-D1C6BB0E2F9A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4211638" y="908050"/>
            <a:ext cx="0" cy="2449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4211638" y="3357563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H="1">
            <a:off x="1187450" y="3357563"/>
            <a:ext cx="30241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4211638" y="3357563"/>
            <a:ext cx="0" cy="259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8" name="Arc 30"/>
          <p:cNvSpPr>
            <a:spLocks/>
          </p:cNvSpPr>
          <p:nvPr/>
        </p:nvSpPr>
        <p:spPr bwMode="auto">
          <a:xfrm flipH="1" flipV="1">
            <a:off x="2411413" y="-26988"/>
            <a:ext cx="1800225" cy="338455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766"/>
              <a:gd name="T1" fmla="*/ 0 h 21600"/>
              <a:gd name="T2" fmla="*/ 19766 w 19766"/>
              <a:gd name="T3" fmla="*/ 12891 h 21600"/>
              <a:gd name="T4" fmla="*/ 0 w 1976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766" h="21600" fill="none" extrusionOk="0">
                <a:moveTo>
                  <a:pt x="-1" y="0"/>
                </a:moveTo>
                <a:cubicBezTo>
                  <a:pt x="8561" y="0"/>
                  <a:pt x="16314" y="5056"/>
                  <a:pt x="19766" y="12890"/>
                </a:cubicBezTo>
              </a:path>
              <a:path w="19766" h="21600" stroke="0" extrusionOk="0">
                <a:moveTo>
                  <a:pt x="-1" y="0"/>
                </a:moveTo>
                <a:cubicBezTo>
                  <a:pt x="8561" y="0"/>
                  <a:pt x="16314" y="5056"/>
                  <a:pt x="19766" y="1289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79" name="Arc 31"/>
          <p:cNvSpPr>
            <a:spLocks/>
          </p:cNvSpPr>
          <p:nvPr/>
        </p:nvSpPr>
        <p:spPr bwMode="auto">
          <a:xfrm rot="5400000" flipV="1">
            <a:off x="5242719" y="2331244"/>
            <a:ext cx="1973262" cy="40322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734"/>
              <a:gd name="T1" fmla="*/ 0 h 21600"/>
              <a:gd name="T2" fmla="*/ 19734 w 19734"/>
              <a:gd name="T3" fmla="*/ 12817 h 21600"/>
              <a:gd name="T4" fmla="*/ 0 w 1973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734" h="21600" fill="none" extrusionOk="0">
                <a:moveTo>
                  <a:pt x="-1" y="0"/>
                </a:moveTo>
                <a:cubicBezTo>
                  <a:pt x="8531" y="0"/>
                  <a:pt x="16264" y="5022"/>
                  <a:pt x="19733" y="12817"/>
                </a:cubicBezTo>
              </a:path>
              <a:path w="19734" h="21600" stroke="0" extrusionOk="0">
                <a:moveTo>
                  <a:pt x="-1" y="0"/>
                </a:moveTo>
                <a:cubicBezTo>
                  <a:pt x="8531" y="0"/>
                  <a:pt x="16264" y="5022"/>
                  <a:pt x="19733" y="1281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2411413" y="1341438"/>
            <a:ext cx="1800225" cy="2016125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4211638" y="3357563"/>
            <a:ext cx="2305050" cy="1943100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3419475" y="3068638"/>
            <a:ext cx="1296988" cy="1368425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2843213" y="2420938"/>
            <a:ext cx="1441450" cy="1368425"/>
          </a:xfrm>
          <a:prstGeom prst="rect">
            <a:avLst/>
          </a:prstGeom>
          <a:noFill/>
          <a:ln w="9525">
            <a:solidFill>
              <a:schemeClr val="tx1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87" name="Freeform 39"/>
          <p:cNvSpPr>
            <a:spLocks/>
          </p:cNvSpPr>
          <p:nvPr/>
        </p:nvSpPr>
        <p:spPr bwMode="auto">
          <a:xfrm>
            <a:off x="4284663" y="2420938"/>
            <a:ext cx="431800" cy="647700"/>
          </a:xfrm>
          <a:custGeom>
            <a:avLst/>
            <a:gdLst>
              <a:gd name="T0" fmla="*/ 0 w 272"/>
              <a:gd name="T1" fmla="*/ 0 h 408"/>
              <a:gd name="T2" fmla="*/ 90 w 272"/>
              <a:gd name="T3" fmla="*/ 181 h 408"/>
              <a:gd name="T4" fmla="*/ 272 w 272"/>
              <a:gd name="T5" fmla="*/ 408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2" h="408">
                <a:moveTo>
                  <a:pt x="0" y="0"/>
                </a:moveTo>
                <a:cubicBezTo>
                  <a:pt x="22" y="56"/>
                  <a:pt x="45" y="113"/>
                  <a:pt x="90" y="181"/>
                </a:cubicBezTo>
                <a:cubicBezTo>
                  <a:pt x="135" y="249"/>
                  <a:pt x="203" y="328"/>
                  <a:pt x="272" y="408"/>
                </a:cubicBez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>
            <a:off x="4211638" y="1341438"/>
            <a:ext cx="73025" cy="10795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4" name="Freeform 46"/>
          <p:cNvSpPr>
            <a:spLocks/>
          </p:cNvSpPr>
          <p:nvPr/>
        </p:nvSpPr>
        <p:spPr bwMode="auto">
          <a:xfrm>
            <a:off x="4716463" y="3068638"/>
            <a:ext cx="1800225" cy="288925"/>
          </a:xfrm>
          <a:custGeom>
            <a:avLst/>
            <a:gdLst>
              <a:gd name="T0" fmla="*/ 1134 w 1134"/>
              <a:gd name="T1" fmla="*/ 182 h 182"/>
              <a:gd name="T2" fmla="*/ 227 w 1134"/>
              <a:gd name="T3" fmla="*/ 91 h 182"/>
              <a:gd name="T4" fmla="*/ 0 w 1134"/>
              <a:gd name="T5" fmla="*/ 0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34" h="182">
                <a:moveTo>
                  <a:pt x="1134" y="182"/>
                </a:moveTo>
                <a:cubicBezTo>
                  <a:pt x="775" y="151"/>
                  <a:pt x="416" y="121"/>
                  <a:pt x="227" y="91"/>
                </a:cubicBezTo>
                <a:cubicBezTo>
                  <a:pt x="38" y="61"/>
                  <a:pt x="19" y="30"/>
                  <a:pt x="0" y="0"/>
                </a:cubicBez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323850" y="188913"/>
            <a:ext cx="849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 b="1"/>
              <a:t>Grafische Herleitung einer Indifferenzkurve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219700" y="544512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4716463" y="5373688"/>
            <a:ext cx="403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1) Zeichnen der Nutzenfunktion </a:t>
            </a:r>
            <a:r>
              <a:rPr lang="de-DE">
                <a:solidFill>
                  <a:srgbClr val="FF0066"/>
                </a:solidFill>
              </a:rPr>
              <a:t>V(x)</a:t>
            </a:r>
            <a:r>
              <a:rPr lang="de-DE"/>
              <a:t> </a:t>
            </a: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0" y="620713"/>
            <a:ext cx="39957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1) Zeichnen der Nutzenfunktion </a:t>
            </a:r>
            <a:r>
              <a:rPr lang="de-DE">
                <a:solidFill>
                  <a:schemeClr val="accent2"/>
                </a:solidFill>
              </a:rPr>
              <a:t>W(y)</a:t>
            </a:r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323850" y="4508500"/>
            <a:ext cx="3384550" cy="14652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/>
              <a:t>2) Zeichnen einer Geraden     für den konstanten Nutzen </a:t>
            </a:r>
            <a:r>
              <a:rPr lang="en-US">
                <a:cs typeface="Arial" charset="0"/>
              </a:rPr>
              <a:t>ū</a:t>
            </a:r>
            <a:r>
              <a:rPr lang="de-DE"/>
              <a:t>=</a:t>
            </a:r>
            <a:r>
              <a:rPr lang="de-DE">
                <a:solidFill>
                  <a:srgbClr val="FF0066"/>
                </a:solidFill>
              </a:rPr>
              <a:t>V(x)</a:t>
            </a:r>
            <a:r>
              <a:rPr lang="de-DE"/>
              <a:t>+</a:t>
            </a:r>
            <a:r>
              <a:rPr lang="de-DE">
                <a:solidFill>
                  <a:schemeClr val="accent2"/>
                </a:solidFill>
              </a:rPr>
              <a:t>W(y)</a:t>
            </a:r>
            <a:r>
              <a:rPr lang="de-DE"/>
              <a:t>. Die Achsenab-schnitte müssen den </a:t>
            </a:r>
            <a:r>
              <a:rPr lang="de-DE" u="sng"/>
              <a:t>gleichen</a:t>
            </a:r>
            <a:r>
              <a:rPr lang="de-DE"/>
              <a:t> Abstand vom Ursprung haben.</a:t>
            </a:r>
            <a:endParaRPr lang="en-US">
              <a:cs typeface="Arial" charset="0"/>
            </a:endParaRP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3040063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4643438" y="1196975"/>
            <a:ext cx="3816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/>
              <a:t>3) Durch punktweiße Übertragung entsteht die Indifferenzkurve zum Nutzenniveau </a:t>
            </a:r>
            <a:r>
              <a:rPr lang="en-US">
                <a:solidFill>
                  <a:schemeClr val="hlink"/>
                </a:solidFill>
                <a:cs typeface="Arial" charset="0"/>
              </a:rPr>
              <a:t>ū</a:t>
            </a:r>
            <a:r>
              <a:rPr lang="de-DE"/>
              <a:t>.</a:t>
            </a:r>
          </a:p>
        </p:txBody>
      </p:sp>
      <p:sp>
        <p:nvSpPr>
          <p:cNvPr id="2114" name="Line 66"/>
          <p:cNvSpPr>
            <a:spLocks noChangeShapeType="1"/>
          </p:cNvSpPr>
          <p:nvPr/>
        </p:nvSpPr>
        <p:spPr bwMode="auto">
          <a:xfrm>
            <a:off x="2411413" y="3357563"/>
            <a:ext cx="1800225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15" name="Text Box 67"/>
          <p:cNvSpPr txBox="1">
            <a:spLocks noChangeArrowheads="1"/>
          </p:cNvSpPr>
          <p:nvPr/>
        </p:nvSpPr>
        <p:spPr bwMode="auto">
          <a:xfrm>
            <a:off x="4067175" y="549275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y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7164388" y="3141663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3708400" y="5876925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rgbClr val="FF0066"/>
                </a:solidFill>
              </a:rPr>
              <a:t>V(x)</a:t>
            </a:r>
            <a:endParaRPr lang="de-DE"/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539750" y="3141663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chemeClr val="accent2"/>
                </a:solidFill>
              </a:rPr>
              <a:t>W(y)</a:t>
            </a:r>
          </a:p>
        </p:txBody>
      </p:sp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2484438" y="3789363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ū</a:t>
            </a:r>
            <a:endParaRPr lang="de-DE" sz="2400"/>
          </a:p>
        </p:txBody>
      </p:sp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4500563" y="2565400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ū</a:t>
            </a:r>
            <a:endParaRPr lang="de-DE" sz="24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" grpId="0" animBg="1"/>
      <p:bldP spid="2079" grpId="0" animBg="1"/>
      <p:bldP spid="2080" grpId="0" animBg="1"/>
      <p:bldP spid="2081" grpId="0" animBg="1"/>
      <p:bldP spid="2083" grpId="0" animBg="1"/>
      <p:bldP spid="2086" grpId="0" animBg="1"/>
      <p:bldP spid="2087" grpId="0" animBg="1"/>
      <p:bldP spid="2092" grpId="0" animBg="1"/>
      <p:bldP spid="2094" grpId="0" animBg="1"/>
      <p:bldP spid="2106" grpId="0"/>
      <p:bldP spid="2107" grpId="0"/>
      <p:bldP spid="2110" grpId="0" animBg="1"/>
      <p:bldP spid="2113" grpId="0"/>
      <p:bldP spid="2114" grpId="0" animBg="1"/>
      <p:bldP spid="2120" grpId="0"/>
      <p:bldP spid="2121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Bildschirmpräsentation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Herleitung einer Indifferenzkurve</dc:title>
  <dc:creator>Dr. rer. pol. Jens Siebel</dc:creator>
  <cp:lastModifiedBy>Dr. Jens Siebel</cp:lastModifiedBy>
  <cp:revision>33</cp:revision>
  <dcterms:created xsi:type="dcterms:W3CDTF">2004-02-08T17:56:23Z</dcterms:created>
  <dcterms:modified xsi:type="dcterms:W3CDTF">2012-03-12T10:29:15Z</dcterms:modified>
</cp:coreProperties>
</file>